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08" r:id="rId1"/>
  </p:sldMasterIdLst>
  <p:sldIdLst>
    <p:sldId id="256" r:id="rId2"/>
    <p:sldId id="257" r:id="rId3"/>
    <p:sldId id="261" r:id="rId4"/>
    <p:sldId id="262" r:id="rId5"/>
    <p:sldId id="263" r:id="rId6"/>
    <p:sldId id="264" r:id="rId7"/>
    <p:sldId id="265" r:id="rId8"/>
    <p:sldId id="266" r:id="rId9"/>
    <p:sldId id="267" r:id="rId10"/>
    <p:sldId id="268" r:id="rId11"/>
    <p:sldId id="269" r:id="rId12"/>
    <p:sldId id="270"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CC00FF"/>
    <a:srgbClr val="FF6600"/>
    <a:srgbClr val="FF3300"/>
    <a:srgbClr val="66FF33"/>
    <a:srgbClr val="00FFFF"/>
    <a:srgbClr val="660066"/>
    <a:srgbClr val="FFFF00"/>
    <a:srgbClr val="FF0066"/>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Estilo claro 1 - Acento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8" name="27 Marcador de fecha"/>
          <p:cNvSpPr>
            <a:spLocks noGrp="1"/>
          </p:cNvSpPr>
          <p:nvPr>
            <p:ph type="dt" sz="half" idx="10"/>
          </p:nvPr>
        </p:nvSpPr>
        <p:spPr/>
        <p:txBody>
          <a:bodyPr/>
          <a:lstStyle>
            <a:extLst/>
          </a:lstStyle>
          <a:p>
            <a:fld id="{C3D8DD82-7821-45E5-ABA7-8E746FAE2184}" type="datetimeFigureOut">
              <a:rPr lang="es-MX" smtClean="0"/>
              <a:pPr/>
              <a:t>20/06/2011</a:t>
            </a:fld>
            <a:endParaRPr lang="es-MX"/>
          </a:p>
        </p:txBody>
      </p:sp>
      <p:sp>
        <p:nvSpPr>
          <p:cNvPr id="17" name="16 Marcador de pie de página"/>
          <p:cNvSpPr>
            <a:spLocks noGrp="1"/>
          </p:cNvSpPr>
          <p:nvPr>
            <p:ph type="ftr" sz="quarter" idx="11"/>
          </p:nvPr>
        </p:nvSpPr>
        <p:spPr/>
        <p:txBody>
          <a:bodyPr/>
          <a:lstStyle>
            <a:extLst/>
          </a:lstStyle>
          <a:p>
            <a:endParaRPr lang="es-MX"/>
          </a:p>
        </p:txBody>
      </p:sp>
      <p:sp>
        <p:nvSpPr>
          <p:cNvPr id="29" name="28 Marcador de número de diapositiva"/>
          <p:cNvSpPr>
            <a:spLocks noGrp="1"/>
          </p:cNvSpPr>
          <p:nvPr>
            <p:ph type="sldNum" sz="quarter" idx="12"/>
          </p:nvPr>
        </p:nvSpPr>
        <p:spPr/>
        <p:txBody>
          <a:bodyPr/>
          <a:lstStyle>
            <a:extLst/>
          </a:lstStyle>
          <a:p>
            <a:fld id="{1A5D7151-2107-4191-8D15-291411A1A7C0}" type="slidenum">
              <a:rPr lang="es-MX" smtClean="0"/>
              <a:pPr/>
              <a:t>‹Nº›</a:t>
            </a:fld>
            <a:endParaRPr lang="es-MX"/>
          </a:p>
        </p:txBody>
      </p:sp>
      <p:sp>
        <p:nvSpPr>
          <p:cNvPr id="32" name="31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Rectángulo"/>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Rectángulo"/>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Rectángulo"/>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Rectángulo"/>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Título"/>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56" name="55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3D8DD82-7821-45E5-ABA7-8E746FAE2184}" type="datetimeFigureOut">
              <a:rPr lang="es-MX" smtClean="0"/>
              <a:pPr/>
              <a:t>20/06/2011</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1A5D7151-2107-4191-8D15-291411A1A7C0}"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981200" cy="5851525"/>
          </a:xfrm>
        </p:spPr>
        <p:txBody>
          <a:bodyPr vert="eaVert" anchor="ct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39"/>
            <a:ext cx="58674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3D8DD82-7821-45E5-ABA7-8E746FAE2184}" type="datetimeFigureOut">
              <a:rPr lang="es-MX" smtClean="0"/>
              <a:pPr/>
              <a:t>20/06/2011</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1A5D7151-2107-4191-8D15-291411A1A7C0}"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3D8DD82-7821-45E5-ABA7-8E746FAE2184}" type="datetimeFigureOut">
              <a:rPr lang="es-MX" smtClean="0"/>
              <a:pPr/>
              <a:t>20/06/2011</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1A5D7151-2107-4191-8D15-291411A1A7C0}"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4" name="13 Forma libre"/>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Forma libre"/>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Forma libre"/>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Forma libre"/>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Forma libre"/>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Forma libre"/>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Forma libre"/>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Forma libre"/>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Forma libre"/>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Forma libre"/>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Forma libre"/>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Forma libre"/>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Forma libre"/>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Forma libre"/>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Forma libre"/>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Marcador de texto"/>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C3D8DD82-7821-45E5-ABA7-8E746FAE2184}" type="datetimeFigureOut">
              <a:rPr lang="es-MX" smtClean="0"/>
              <a:pPr/>
              <a:t>20/06/2011</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1A5D7151-2107-4191-8D15-291411A1A7C0}" type="slidenum">
              <a:rPr lang="es-MX" smtClean="0"/>
              <a:pPr/>
              <a:t>‹Nº›</a:t>
            </a:fld>
            <a:endParaRPr lang="es-MX"/>
          </a:p>
        </p:txBody>
      </p:sp>
      <p:sp>
        <p:nvSpPr>
          <p:cNvPr id="7" name="6 Rectángulo"/>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s-ES" smtClean="0"/>
              <a:t>Haga clic para modificar el estilo de título del patrón</a:t>
            </a:r>
            <a:endParaRPr kumimoji="0" lang="en-US"/>
          </a:p>
        </p:txBody>
      </p:sp>
      <p:sp>
        <p:nvSpPr>
          <p:cNvPr id="8" name="7 Rectángulo"/>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Rectángulo"/>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Rectángulo"/>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9144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C3D8DD82-7821-45E5-ABA7-8E746FAE2184}" type="datetimeFigureOut">
              <a:rPr lang="es-MX" smtClean="0"/>
              <a:pPr/>
              <a:t>20/06/2011</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1A5D7151-2107-4191-8D15-291411A1A7C0}"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5" name="24 Rectángulo"/>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504824" y="512064"/>
            <a:ext cx="7772400" cy="914400"/>
          </a:xfrm>
        </p:spPr>
        <p:txBody>
          <a:bodyPr anchor="t"/>
          <a:lstStyle>
            <a:lvl1pPr>
              <a:defRPr sz="400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C3D8DD82-7821-45E5-ABA7-8E746FAE2184}" type="datetimeFigureOut">
              <a:rPr lang="es-MX" smtClean="0"/>
              <a:pPr/>
              <a:t>20/06/2011</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1A5D7151-2107-4191-8D15-291411A1A7C0}" type="slidenum">
              <a:rPr lang="es-MX" smtClean="0"/>
              <a:pPr/>
              <a:t>‹Nº›</a:t>
            </a:fld>
            <a:endParaRPr lang="es-MX"/>
          </a:p>
        </p:txBody>
      </p:sp>
      <p:sp>
        <p:nvSpPr>
          <p:cNvPr id="16" name="15 Rectángulo"/>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Rectángulo"/>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Rectángulo"/>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Rectángulo"/>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Rectángulo"/>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Rectángulo"/>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Rectángulo"/>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Rectángulo"/>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Rectángulo"/>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914400"/>
          </a:xfrm>
        </p:spPr>
        <p:txBody>
          <a:bodyPr/>
          <a:lstStyle>
            <a:lvl1pPr>
              <a:defRPr sz="4000" cap="none" baseline="0"/>
            </a:lvl1pPr>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C3D8DD82-7821-45E5-ABA7-8E746FAE2184}" type="datetimeFigureOut">
              <a:rPr lang="es-MX" smtClean="0"/>
              <a:pPr/>
              <a:t>20/06/2011</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1A5D7151-2107-4191-8D15-291411A1A7C0}"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C3D8DD82-7821-45E5-ABA7-8E746FAE2184}" type="datetimeFigureOut">
              <a:rPr lang="es-MX" smtClean="0"/>
              <a:pPr/>
              <a:t>20/06/2011</a:t>
            </a:fld>
            <a:endParaRPr lang="es-MX"/>
          </a:p>
        </p:txBody>
      </p:sp>
      <p:sp>
        <p:nvSpPr>
          <p:cNvPr id="3" name="2 Marcador de pie de página"/>
          <p:cNvSpPr>
            <a:spLocks noGrp="1"/>
          </p:cNvSpPr>
          <p:nvPr>
            <p:ph type="ftr" sz="quarter" idx="11"/>
          </p:nvPr>
        </p:nvSpPr>
        <p:spPr/>
        <p:txBody>
          <a:bodyPr/>
          <a:lstStyle>
            <a:extLst/>
          </a:lstStyle>
          <a:p>
            <a:endParaRPr lang="es-MX"/>
          </a:p>
        </p:txBody>
      </p:sp>
      <p:sp>
        <p:nvSpPr>
          <p:cNvPr id="4" name="3 Marcador de número de diapositiva"/>
          <p:cNvSpPr>
            <a:spLocks noGrp="1"/>
          </p:cNvSpPr>
          <p:nvPr>
            <p:ph type="sldNum" sz="quarter" idx="12"/>
          </p:nvPr>
        </p:nvSpPr>
        <p:spPr/>
        <p:txBody>
          <a:bodyPr/>
          <a:lstStyle>
            <a:extLst/>
          </a:lstStyle>
          <a:p>
            <a:fld id="{1A5D7151-2107-4191-8D15-291411A1A7C0}"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73050"/>
            <a:ext cx="8229600" cy="1162050"/>
          </a:xfrm>
        </p:spPr>
        <p:txBody>
          <a:bodyPr anchor="ctr"/>
          <a:lstStyle>
            <a:lvl1pPr algn="l">
              <a:buNone/>
              <a:defRPr sz="3600" b="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C3D8DD82-7821-45E5-ABA7-8E746FAE2184}" type="datetimeFigureOut">
              <a:rPr lang="es-MX" smtClean="0"/>
              <a:pPr/>
              <a:t>20/06/2011</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1A5D7151-2107-4191-8D15-291411A1A7C0}"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7 Rectángulo"/>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Conector recto"/>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o"/>
          <p:cNvGrpSpPr/>
          <p:nvPr/>
        </p:nvGrpSpPr>
        <p:grpSpPr>
          <a:xfrm rot="5400000">
            <a:off x="8514581" y="1219200"/>
            <a:ext cx="132763" cy="128466"/>
            <a:chOff x="6668087" y="1297746"/>
            <a:chExt cx="161840" cy="156602"/>
          </a:xfrm>
        </p:grpSpPr>
        <p:cxnSp>
          <p:nvCxnSpPr>
            <p:cNvPr id="15" name="14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Título"/>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grpSp>
        <p:nvGrpSpPr>
          <p:cNvPr id="14" name="13 Grupo"/>
          <p:cNvGrpSpPr/>
          <p:nvPr/>
        </p:nvGrpSpPr>
        <p:grpSpPr>
          <a:xfrm rot="5400000">
            <a:off x="8666981" y="1371600"/>
            <a:ext cx="132763" cy="128466"/>
            <a:chOff x="6668087" y="1297746"/>
            <a:chExt cx="161840" cy="156602"/>
          </a:xfrm>
        </p:grpSpPr>
        <p:cxnSp>
          <p:nvCxnSpPr>
            <p:cNvPr id="11" name="10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o"/>
          <p:cNvGrpSpPr/>
          <p:nvPr/>
        </p:nvGrpSpPr>
        <p:grpSpPr>
          <a:xfrm rot="5400000">
            <a:off x="8320088" y="1474763"/>
            <a:ext cx="132763" cy="128466"/>
            <a:chOff x="6668087" y="1297746"/>
            <a:chExt cx="161840" cy="156602"/>
          </a:xfrm>
        </p:grpSpPr>
        <p:cxnSp>
          <p:nvCxnSpPr>
            <p:cNvPr id="19" name="18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Marcador de fecha"/>
          <p:cNvSpPr>
            <a:spLocks noGrp="1"/>
          </p:cNvSpPr>
          <p:nvPr>
            <p:ph type="dt" sz="half" idx="10"/>
          </p:nvPr>
        </p:nvSpPr>
        <p:spPr>
          <a:xfrm>
            <a:off x="6477000" y="55499"/>
            <a:ext cx="2133600" cy="365125"/>
          </a:xfrm>
        </p:spPr>
        <p:txBody>
          <a:bodyPr/>
          <a:lstStyle>
            <a:extLst/>
          </a:lstStyle>
          <a:p>
            <a:fld id="{C3D8DD82-7821-45E5-ABA7-8E746FAE2184}" type="datetimeFigureOut">
              <a:rPr lang="es-MX" smtClean="0"/>
              <a:pPr/>
              <a:t>20/06/2011</a:t>
            </a:fld>
            <a:endParaRPr lang="es-MX"/>
          </a:p>
        </p:txBody>
      </p:sp>
      <p:sp>
        <p:nvSpPr>
          <p:cNvPr id="6" name="5 Marcador de pie de página"/>
          <p:cNvSpPr>
            <a:spLocks noGrp="1"/>
          </p:cNvSpPr>
          <p:nvPr>
            <p:ph type="ftr" sz="quarter" idx="11"/>
          </p:nvPr>
        </p:nvSpPr>
        <p:spPr>
          <a:xfrm>
            <a:off x="914400" y="55499"/>
            <a:ext cx="5562600" cy="365125"/>
          </a:xfrm>
        </p:spPr>
        <p:txBody>
          <a:bodyPr/>
          <a:lstStyle>
            <a:extLst/>
          </a:lstStyle>
          <a:p>
            <a:endParaRPr lang="es-MX"/>
          </a:p>
        </p:txBody>
      </p:sp>
      <p:sp>
        <p:nvSpPr>
          <p:cNvPr id="7" name="6 Marcador de número de diapositiva"/>
          <p:cNvSpPr>
            <a:spLocks noGrp="1"/>
          </p:cNvSpPr>
          <p:nvPr>
            <p:ph type="sldNum" sz="quarter" idx="12"/>
          </p:nvPr>
        </p:nvSpPr>
        <p:spPr>
          <a:xfrm>
            <a:off x="8610600" y="55499"/>
            <a:ext cx="457200" cy="365125"/>
          </a:xfrm>
        </p:spPr>
        <p:txBody>
          <a:bodyPr/>
          <a:lstStyle>
            <a:extLst/>
          </a:lstStyle>
          <a:p>
            <a:fld id="{1A5D7151-2107-4191-8D15-291411A1A7C0}"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6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Rectángulo"/>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Rectángulo"/>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Rectángulo"/>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Marcador de título"/>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C3D8DD82-7821-45E5-ABA7-8E746FAE2184}" type="datetimeFigureOut">
              <a:rPr lang="es-MX" smtClean="0"/>
              <a:pPr/>
              <a:t>20/06/2011</a:t>
            </a:fld>
            <a:endParaRPr lang="es-MX"/>
          </a:p>
        </p:txBody>
      </p:sp>
      <p:sp>
        <p:nvSpPr>
          <p:cNvPr id="3" name="2 Marcador de pie de página"/>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s-MX"/>
          </a:p>
        </p:txBody>
      </p:sp>
      <p:sp>
        <p:nvSpPr>
          <p:cNvPr id="23" name="22 Marcador de número de diapositiva"/>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1A5D7151-2107-4191-8D15-291411A1A7C0}" type="slidenum">
              <a:rPr lang="es-MX" smtClean="0"/>
              <a:pPr/>
              <a:t>‹Nº›</a:t>
            </a:fld>
            <a:endParaRPr lang="es-MX"/>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rot="9363293" flipV="1">
            <a:off x="566325" y="1676439"/>
            <a:ext cx="7929618" cy="3416320"/>
          </a:xfrm>
          <a:prstGeom prst="rect">
            <a:avLst/>
          </a:prstGeom>
          <a:noFill/>
        </p:spPr>
        <p:txBody>
          <a:bodyPr wrap="square" lIns="91440" tIns="45720" rIns="91440" bIns="45720">
            <a:spAutoFit/>
          </a:bodyPr>
          <a:lstStyle/>
          <a:p>
            <a:pPr algn="ctr"/>
            <a:r>
              <a:rPr lang="es-MX"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¿Podemos dejar de utilizar derivados del petróleo y sustituirlos por otros compuestos?</a:t>
            </a:r>
            <a:endParaRPr lang="es-MX"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ransition spd="med">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solidFill>
                  <a:srgbClr val="FF0000"/>
                </a:solidFill>
              </a:rPr>
              <a:t>¿</a:t>
            </a:r>
            <a:r>
              <a:rPr lang="es-MX" dirty="0" smtClean="0">
                <a:solidFill>
                  <a:srgbClr val="FF0000"/>
                </a:solidFill>
              </a:rPr>
              <a:t>Cuáles son los costos ambientales del uso de derivados del petróleo?</a:t>
            </a:r>
            <a:br>
              <a:rPr lang="es-MX" dirty="0" smtClean="0">
                <a:solidFill>
                  <a:srgbClr val="FF0000"/>
                </a:solidFill>
              </a:rPr>
            </a:br>
            <a:endParaRPr lang="es-MX" dirty="0">
              <a:solidFill>
                <a:srgbClr val="FF0000"/>
              </a:solidFill>
            </a:endParaRPr>
          </a:p>
        </p:txBody>
      </p:sp>
      <p:sp>
        <p:nvSpPr>
          <p:cNvPr id="3" name="2 Marcador de contenido"/>
          <p:cNvSpPr>
            <a:spLocks noGrp="1"/>
          </p:cNvSpPr>
          <p:nvPr>
            <p:ph idx="1"/>
          </p:nvPr>
        </p:nvSpPr>
        <p:spPr/>
        <p:txBody>
          <a:bodyPr>
            <a:normAutofit fontScale="70000" lnSpcReduction="20000"/>
          </a:bodyPr>
          <a:lstStyle/>
          <a:p>
            <a:endParaRPr lang="es-MX" dirty="0" smtClean="0"/>
          </a:p>
          <a:p>
            <a:endParaRPr lang="es-MX" dirty="0" smtClean="0"/>
          </a:p>
          <a:p>
            <a:r>
              <a:rPr lang="es-MX" dirty="0" smtClean="0"/>
              <a:t>La contaminación por petróleo crudo o por petróleo refinado (combustóleo, gasolina, y otros productos obtenidos por destilación fraccionada y procesamiento químico del petróleo crudo) es generada accidental o deliberadamente desde diferentes fuentes. Algunos investigadores consideran que la contaminación por petróleo proviene de los accidentes de los buque-tanques y de las fugas en los equipos de perforación marina, sin embargo, otros consideran que es cuestión de propaganda, ya que casi el 50 % del petróleo que llega a los mares y los océanos proviene de tierra firme, del que es arrojado al suelo por las personas en las ciudades y en zonas industriales que luego son arrastrados por las corrientes fluviales hasta terminar en los océanos.</a:t>
            </a:r>
          </a:p>
          <a:p>
            <a:endParaRPr lang="es-MX" dirty="0"/>
          </a:p>
        </p:txBody>
      </p:sp>
    </p:spTree>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194" name="Picture 2" descr="E:\imagenes petroleo\Desapareció-el-75-por-ciento-del-crudo-derramado-por-BP.jpg"/>
          <p:cNvPicPr>
            <a:picLocks noChangeAspect="1" noChangeArrowheads="1"/>
          </p:cNvPicPr>
          <p:nvPr/>
        </p:nvPicPr>
        <p:blipFill>
          <a:blip r:embed="rId2"/>
          <a:srcRect/>
          <a:stretch>
            <a:fillRect/>
          </a:stretch>
        </p:blipFill>
        <p:spPr bwMode="auto">
          <a:xfrm>
            <a:off x="571472" y="357166"/>
            <a:ext cx="3810000" cy="2857500"/>
          </a:xfrm>
          <a:prstGeom prst="rect">
            <a:avLst/>
          </a:prstGeom>
          <a:noFill/>
        </p:spPr>
      </p:pic>
      <p:pic>
        <p:nvPicPr>
          <p:cNvPr id="8195" name="Picture 3" descr="E:\imagenes petroleo\activ6.jpg"/>
          <p:cNvPicPr>
            <a:picLocks noChangeAspect="1" noChangeArrowheads="1"/>
          </p:cNvPicPr>
          <p:nvPr/>
        </p:nvPicPr>
        <p:blipFill>
          <a:blip r:embed="rId3"/>
          <a:srcRect/>
          <a:stretch>
            <a:fillRect/>
          </a:stretch>
        </p:blipFill>
        <p:spPr bwMode="auto">
          <a:xfrm>
            <a:off x="4786314" y="2000240"/>
            <a:ext cx="3810000" cy="4445000"/>
          </a:xfrm>
          <a:prstGeom prst="rect">
            <a:avLst/>
          </a:prstGeom>
          <a:noFill/>
        </p:spPr>
      </p:pic>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473235" y="1428736"/>
            <a:ext cx="6099161" cy="1569660"/>
          </a:xfrm>
          <a:prstGeom prst="rect">
            <a:avLst/>
          </a:prstGeom>
          <a:noFill/>
        </p:spPr>
        <p:txBody>
          <a:bodyPr wrap="square" lIns="91440" tIns="45720" rIns="91440" bIns="45720">
            <a:spAutoFit/>
          </a:bodyPr>
          <a:lstStyle/>
          <a:p>
            <a:pPr algn="ctr"/>
            <a:r>
              <a:rPr lang="es-ES" sz="9600" b="1" cap="none" spc="0" dirty="0" smtClean="0">
                <a:ln w="18000">
                  <a:solidFill>
                    <a:schemeClr val="tx1">
                      <a:lumMod val="95000"/>
                    </a:schemeClr>
                  </a:solidFill>
                  <a:prstDash val="solid"/>
                  <a:miter lim="800000"/>
                </a:ln>
                <a:solidFill>
                  <a:schemeClr val="accent2">
                    <a:lumMod val="75000"/>
                  </a:schemeClr>
                </a:solidFill>
                <a:effectLst>
                  <a:outerShdw blurRad="25500" dist="23000" dir="7020000" algn="tl">
                    <a:srgbClr val="000000">
                      <a:alpha val="50000"/>
                    </a:srgbClr>
                  </a:outerShdw>
                </a:effectLst>
              </a:rPr>
              <a:t>Gracias!! </a:t>
            </a:r>
            <a:endParaRPr lang="es-ES" sz="9600" b="1" cap="none" spc="0" dirty="0">
              <a:ln w="18000">
                <a:solidFill>
                  <a:schemeClr val="tx1">
                    <a:lumMod val="95000"/>
                  </a:schemeClr>
                </a:solidFill>
                <a:prstDash val="solid"/>
                <a:miter lim="800000"/>
              </a:ln>
              <a:solidFill>
                <a:schemeClr val="accent2">
                  <a:lumMod val="75000"/>
                </a:schemeClr>
              </a:solidFill>
              <a:effectLst>
                <a:outerShdw blurRad="25500" dist="23000" dir="7020000" algn="tl">
                  <a:srgbClr val="000000">
                    <a:alpha val="50000"/>
                  </a:srgbClr>
                </a:outerShdw>
              </a:effectLst>
            </a:endParaRPr>
          </a:p>
        </p:txBody>
      </p:sp>
      <p:pic>
        <p:nvPicPr>
          <p:cNvPr id="9218" name="Picture 2"/>
          <p:cNvPicPr>
            <a:picLocks noChangeAspect="1" noChangeArrowheads="1"/>
          </p:cNvPicPr>
          <p:nvPr/>
        </p:nvPicPr>
        <p:blipFill>
          <a:blip r:embed="rId2"/>
          <a:srcRect/>
          <a:stretch>
            <a:fillRect/>
          </a:stretch>
        </p:blipFill>
        <p:spPr bwMode="auto">
          <a:xfrm>
            <a:off x="3214678" y="3286124"/>
            <a:ext cx="3000396" cy="3000396"/>
          </a:xfrm>
          <a:prstGeom prst="rect">
            <a:avLst/>
          </a:prstGeom>
          <a:noFill/>
          <a:ln w="9525">
            <a:noFill/>
            <a:miter lim="800000"/>
            <a:headEnd/>
            <a:tailEnd/>
          </a:ln>
          <a:effectLst/>
        </p:spPr>
      </p:pic>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solidFill>
                  <a:srgbClr val="FF0066"/>
                </a:solidFill>
              </a:rPr>
              <a:t>Proyecto #9</a:t>
            </a:r>
            <a:endParaRPr lang="es-MX" dirty="0">
              <a:solidFill>
                <a:srgbClr val="FF0066"/>
              </a:solidFill>
            </a:endParaRPr>
          </a:p>
        </p:txBody>
      </p:sp>
      <p:sp>
        <p:nvSpPr>
          <p:cNvPr id="3" name="2 Marcador de contenido"/>
          <p:cNvSpPr>
            <a:spLocks noGrp="1"/>
          </p:cNvSpPr>
          <p:nvPr>
            <p:ph idx="1"/>
          </p:nvPr>
        </p:nvSpPr>
        <p:spPr/>
        <p:txBody>
          <a:bodyPr/>
          <a:lstStyle/>
          <a:p>
            <a:r>
              <a:rPr lang="es-MX" dirty="0" smtClean="0">
                <a:solidFill>
                  <a:srgbClr val="FFFF00"/>
                </a:solidFill>
              </a:rPr>
              <a:t>García Muñoz Karla </a:t>
            </a:r>
            <a:r>
              <a:rPr lang="es-MX" dirty="0" err="1" smtClean="0">
                <a:solidFill>
                  <a:srgbClr val="FFFF00"/>
                </a:solidFill>
              </a:rPr>
              <a:t>Vianette</a:t>
            </a:r>
            <a:endParaRPr lang="es-MX" dirty="0" smtClean="0">
              <a:solidFill>
                <a:srgbClr val="FFFF00"/>
              </a:solidFill>
            </a:endParaRPr>
          </a:p>
          <a:p>
            <a:endParaRPr lang="es-MX" dirty="0" smtClean="0">
              <a:solidFill>
                <a:srgbClr val="FFFF00"/>
              </a:solidFill>
            </a:endParaRPr>
          </a:p>
          <a:p>
            <a:r>
              <a:rPr lang="es-MX" dirty="0" smtClean="0">
                <a:solidFill>
                  <a:srgbClr val="FFFF00"/>
                </a:solidFill>
              </a:rPr>
              <a:t>Lerma Peredo Francisco Javier</a:t>
            </a:r>
          </a:p>
          <a:p>
            <a:endParaRPr lang="es-MX" dirty="0" smtClean="0">
              <a:solidFill>
                <a:srgbClr val="FFFF00"/>
              </a:solidFill>
            </a:endParaRPr>
          </a:p>
          <a:p>
            <a:r>
              <a:rPr lang="es-MX" dirty="0" smtClean="0">
                <a:solidFill>
                  <a:srgbClr val="FFFF00"/>
                </a:solidFill>
              </a:rPr>
              <a:t>Salazar Zamora Diana Margarita</a:t>
            </a:r>
            <a:endParaRPr lang="es-MX" dirty="0">
              <a:solidFill>
                <a:srgbClr val="FFFF00"/>
              </a:solidFill>
            </a:endParaRPr>
          </a:p>
        </p:txBody>
      </p:sp>
      <p:pic>
        <p:nvPicPr>
          <p:cNvPr id="1026" name="Picture 2" descr="E:\imagenes petroleo\petroleo1.gif"/>
          <p:cNvPicPr>
            <a:picLocks noChangeAspect="1" noChangeArrowheads="1"/>
          </p:cNvPicPr>
          <p:nvPr/>
        </p:nvPicPr>
        <p:blipFill>
          <a:blip r:embed="rId2"/>
          <a:srcRect/>
          <a:stretch>
            <a:fillRect/>
          </a:stretch>
        </p:blipFill>
        <p:spPr bwMode="auto">
          <a:xfrm>
            <a:off x="5929322" y="928670"/>
            <a:ext cx="3000375" cy="5467350"/>
          </a:xfrm>
          <a:prstGeom prst="rect">
            <a:avLst/>
          </a:prstGeom>
          <a:noFill/>
        </p:spPr>
      </p:pic>
    </p:spTree>
  </p:cSld>
  <p:clrMapOvr>
    <a:masterClrMapping/>
  </p:clrMapOvr>
  <p:transition spd="med">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solidFill>
                  <a:schemeClr val="tx2">
                    <a:lumMod val="75000"/>
                  </a:schemeClr>
                </a:solidFill>
              </a:rPr>
              <a:t>P</a:t>
            </a:r>
            <a:r>
              <a:rPr lang="es-MX" dirty="0" smtClean="0">
                <a:solidFill>
                  <a:schemeClr val="tx2">
                    <a:lumMod val="75000"/>
                  </a:schemeClr>
                </a:solidFill>
              </a:rPr>
              <a:t>etróleo</a:t>
            </a:r>
            <a:endParaRPr lang="es-MX" dirty="0">
              <a:solidFill>
                <a:schemeClr val="tx2">
                  <a:lumMod val="75000"/>
                </a:schemeClr>
              </a:solidFill>
            </a:endParaRPr>
          </a:p>
        </p:txBody>
      </p:sp>
      <p:sp>
        <p:nvSpPr>
          <p:cNvPr id="3" name="2 Marcador de contenido"/>
          <p:cNvSpPr>
            <a:spLocks noGrp="1"/>
          </p:cNvSpPr>
          <p:nvPr>
            <p:ph sz="half" idx="1"/>
          </p:nvPr>
        </p:nvSpPr>
        <p:spPr/>
        <p:txBody>
          <a:bodyPr>
            <a:normAutofit fontScale="85000" lnSpcReduction="20000"/>
          </a:bodyPr>
          <a:lstStyle/>
          <a:p>
            <a:r>
              <a:rPr lang="es-MX" dirty="0" smtClean="0">
                <a:solidFill>
                  <a:srgbClr val="00FF00"/>
                </a:solidFill>
              </a:rPr>
              <a:t>Es una mezcla heterogénea de compuestos orgánicos, principalmente hidrocarburos insolubles en agua. También es conocido como petróleo crudo o simplemente crudo.</a:t>
            </a:r>
          </a:p>
          <a:p>
            <a:endParaRPr lang="es-MX" dirty="0" smtClean="0"/>
          </a:p>
          <a:p>
            <a:endParaRPr lang="es-MX" dirty="0"/>
          </a:p>
        </p:txBody>
      </p:sp>
      <p:sp>
        <p:nvSpPr>
          <p:cNvPr id="12" name="11 Marcador de contenido"/>
          <p:cNvSpPr>
            <a:spLocks noGrp="1"/>
          </p:cNvSpPr>
          <p:nvPr>
            <p:ph sz="half" idx="2"/>
          </p:nvPr>
        </p:nvSpPr>
        <p:spPr/>
        <p:txBody>
          <a:bodyPr>
            <a:normAutofit fontScale="85000" lnSpcReduction="20000"/>
          </a:bodyPr>
          <a:lstStyle/>
          <a:p>
            <a:r>
              <a:rPr lang="es-MX" dirty="0" smtClean="0">
                <a:solidFill>
                  <a:schemeClr val="tx1">
                    <a:lumMod val="95000"/>
                  </a:schemeClr>
                </a:solidFill>
              </a:rPr>
              <a:t>Esta compuesto por </a:t>
            </a:r>
            <a:r>
              <a:rPr lang="es-MX" dirty="0" smtClean="0">
                <a:solidFill>
                  <a:schemeClr val="tx1">
                    <a:lumMod val="95000"/>
                  </a:schemeClr>
                </a:solidFill>
              </a:rPr>
              <a:t>Hidrocarburos insolubles en agua, Es de origen </a:t>
            </a:r>
            <a:r>
              <a:rPr lang="es-MX" dirty="0" smtClean="0">
                <a:solidFill>
                  <a:schemeClr val="tx1">
                    <a:lumMod val="95000"/>
                  </a:schemeClr>
                </a:solidFill>
              </a:rPr>
              <a:t>fósil, </a:t>
            </a:r>
            <a:r>
              <a:rPr lang="es-MX" dirty="0" smtClean="0">
                <a:solidFill>
                  <a:schemeClr val="tx1">
                    <a:lumMod val="95000"/>
                  </a:schemeClr>
                </a:solidFill>
              </a:rPr>
              <a:t>fruto de la transformación de materia </a:t>
            </a:r>
            <a:r>
              <a:rPr lang="es-MX" dirty="0" smtClean="0">
                <a:solidFill>
                  <a:schemeClr val="tx1">
                    <a:lumMod val="95000"/>
                  </a:schemeClr>
                </a:solidFill>
              </a:rPr>
              <a:t>orgánica procedente </a:t>
            </a:r>
            <a:r>
              <a:rPr lang="es-MX" dirty="0" smtClean="0">
                <a:solidFill>
                  <a:schemeClr val="tx1">
                    <a:lumMod val="95000"/>
                  </a:schemeClr>
                </a:solidFill>
              </a:rPr>
              <a:t>de zooplancton y algas que, depositados en grandes cantidades en fondos </a:t>
            </a:r>
            <a:r>
              <a:rPr lang="es-MX" dirty="0" err="1" smtClean="0">
                <a:solidFill>
                  <a:schemeClr val="tx1">
                    <a:lumMod val="95000"/>
                  </a:schemeClr>
                </a:solidFill>
              </a:rPr>
              <a:t>anóxicos</a:t>
            </a:r>
            <a:r>
              <a:rPr lang="es-MX" dirty="0" smtClean="0">
                <a:solidFill>
                  <a:schemeClr val="tx1">
                    <a:lumMod val="95000"/>
                  </a:schemeClr>
                </a:solidFill>
              </a:rPr>
              <a:t> </a:t>
            </a:r>
            <a:r>
              <a:rPr lang="es-MX" dirty="0" smtClean="0">
                <a:solidFill>
                  <a:schemeClr val="tx1">
                    <a:lumMod val="95000"/>
                  </a:schemeClr>
                </a:solidFill>
              </a:rPr>
              <a:t>de mares o zonas lacustres del </a:t>
            </a:r>
            <a:r>
              <a:rPr lang="es-MX" dirty="0" smtClean="0">
                <a:solidFill>
                  <a:schemeClr val="tx1">
                    <a:lumMod val="95000"/>
                  </a:schemeClr>
                </a:solidFill>
              </a:rPr>
              <a:t>pasado </a:t>
            </a:r>
            <a:r>
              <a:rPr lang="es-MX" dirty="0" smtClean="0">
                <a:solidFill>
                  <a:schemeClr val="tx1">
                    <a:lumMod val="95000"/>
                  </a:schemeClr>
                </a:solidFill>
              </a:rPr>
              <a:t>geológico, fueron posteriormente enterrados bajo pesadas capas de sedimentos.</a:t>
            </a:r>
          </a:p>
          <a:p>
            <a:endParaRPr lang="es-MX" dirty="0"/>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r>
              <a:rPr lang="es-MX" dirty="0" smtClean="0">
                <a:solidFill>
                  <a:schemeClr val="accent2">
                    <a:lumMod val="75000"/>
                  </a:schemeClr>
                </a:solidFill>
              </a:rPr>
              <a:t>Derivados del petróleo:</a:t>
            </a:r>
            <a:endParaRPr lang="es-MX" dirty="0">
              <a:solidFill>
                <a:schemeClr val="accent2">
                  <a:lumMod val="75000"/>
                </a:schemeClr>
              </a:solidFill>
            </a:endParaRPr>
          </a:p>
        </p:txBody>
      </p:sp>
      <p:sp>
        <p:nvSpPr>
          <p:cNvPr id="9" name="8 Marcador de contenido"/>
          <p:cNvSpPr>
            <a:spLocks noGrp="1"/>
          </p:cNvSpPr>
          <p:nvPr>
            <p:ph idx="1"/>
          </p:nvPr>
        </p:nvSpPr>
        <p:spPr/>
        <p:txBody>
          <a:bodyPr/>
          <a:lstStyle/>
          <a:p>
            <a:r>
              <a:rPr lang="es-MX" dirty="0" smtClean="0">
                <a:solidFill>
                  <a:schemeClr val="accent2">
                    <a:lumMod val="20000"/>
                    <a:lumOff val="80000"/>
                  </a:schemeClr>
                </a:solidFill>
              </a:rPr>
              <a:t>*Gasolina</a:t>
            </a:r>
          </a:p>
          <a:p>
            <a:r>
              <a:rPr lang="es-MX" dirty="0" smtClean="0">
                <a:solidFill>
                  <a:schemeClr val="accent2">
                    <a:lumMod val="20000"/>
                    <a:lumOff val="80000"/>
                  </a:schemeClr>
                </a:solidFill>
              </a:rPr>
              <a:t>*Pinturas</a:t>
            </a:r>
          </a:p>
          <a:p>
            <a:r>
              <a:rPr lang="es-MX" dirty="0" smtClean="0">
                <a:solidFill>
                  <a:schemeClr val="accent2">
                    <a:lumMod val="20000"/>
                    <a:lumOff val="80000"/>
                  </a:schemeClr>
                </a:solidFill>
              </a:rPr>
              <a:t>*Bases Lubricantes</a:t>
            </a:r>
          </a:p>
          <a:p>
            <a:r>
              <a:rPr lang="es-MX" dirty="0" smtClean="0">
                <a:solidFill>
                  <a:schemeClr val="accent2">
                    <a:lumMod val="20000"/>
                    <a:lumOff val="80000"/>
                  </a:schemeClr>
                </a:solidFill>
              </a:rPr>
              <a:t>*Plásticos</a:t>
            </a:r>
          </a:p>
          <a:p>
            <a:r>
              <a:rPr lang="es-MX" dirty="0" smtClean="0">
                <a:solidFill>
                  <a:schemeClr val="accent2">
                    <a:lumMod val="20000"/>
                    <a:lumOff val="80000"/>
                  </a:schemeClr>
                </a:solidFill>
              </a:rPr>
              <a:t>*Ceras </a:t>
            </a:r>
            <a:r>
              <a:rPr lang="es-MX" dirty="0" err="1" smtClean="0">
                <a:solidFill>
                  <a:schemeClr val="accent2">
                    <a:lumMod val="20000"/>
                    <a:lumOff val="80000"/>
                  </a:schemeClr>
                </a:solidFill>
              </a:rPr>
              <a:t>parafínicas</a:t>
            </a:r>
            <a:endParaRPr lang="es-MX" dirty="0" smtClean="0">
              <a:solidFill>
                <a:schemeClr val="accent2">
                  <a:lumMod val="20000"/>
                  <a:lumOff val="80000"/>
                </a:schemeClr>
              </a:solidFill>
            </a:endParaRPr>
          </a:p>
          <a:p>
            <a:r>
              <a:rPr lang="es-MX" dirty="0" smtClean="0">
                <a:solidFill>
                  <a:schemeClr val="accent2">
                    <a:lumMod val="20000"/>
                    <a:lumOff val="80000"/>
                  </a:schemeClr>
                </a:solidFill>
              </a:rPr>
              <a:t>*Insecticidas</a:t>
            </a:r>
          </a:p>
          <a:p>
            <a:r>
              <a:rPr lang="es-MX" dirty="0" smtClean="0">
                <a:solidFill>
                  <a:schemeClr val="accent2">
                    <a:lumMod val="20000"/>
                    <a:lumOff val="80000"/>
                  </a:schemeClr>
                </a:solidFill>
              </a:rPr>
              <a:t>*Detergentes</a:t>
            </a:r>
          </a:p>
          <a:p>
            <a:r>
              <a:rPr lang="es-MX" dirty="0" smtClean="0">
                <a:solidFill>
                  <a:schemeClr val="accent2">
                    <a:lumMod val="20000"/>
                    <a:lumOff val="80000"/>
                  </a:schemeClr>
                </a:solidFill>
              </a:rPr>
              <a:t>*Medicinas</a:t>
            </a:r>
          </a:p>
          <a:p>
            <a:endParaRPr lang="es-MX" dirty="0">
              <a:solidFill>
                <a:schemeClr val="accent2">
                  <a:lumMod val="20000"/>
                  <a:lumOff val="80000"/>
                </a:schemeClr>
              </a:solidFill>
            </a:endParaRPr>
          </a:p>
        </p:txBody>
      </p:sp>
      <p:pic>
        <p:nvPicPr>
          <p:cNvPr id="3074" name="Picture 2" descr="E:\imagenes petroleo\productos-derivados-de-la-petroquimica87.gif"/>
          <p:cNvPicPr>
            <a:picLocks noChangeAspect="1" noChangeArrowheads="1"/>
          </p:cNvPicPr>
          <p:nvPr/>
        </p:nvPicPr>
        <p:blipFill>
          <a:blip r:embed="rId2"/>
          <a:srcRect/>
          <a:stretch>
            <a:fillRect/>
          </a:stretch>
        </p:blipFill>
        <p:spPr bwMode="auto">
          <a:xfrm>
            <a:off x="5000628" y="1571611"/>
            <a:ext cx="3500462" cy="4429157"/>
          </a:xfrm>
          <a:prstGeom prst="rect">
            <a:avLst/>
          </a:prstGeom>
          <a:noFill/>
        </p:spPr>
      </p:pic>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2416870"/>
          </a:xfrm>
        </p:spPr>
        <p:txBody>
          <a:bodyPr>
            <a:normAutofit fontScale="90000"/>
          </a:bodyPr>
          <a:lstStyle/>
          <a:p>
            <a:r>
              <a:rPr lang="es-MX" dirty="0" smtClean="0">
                <a:solidFill>
                  <a:schemeClr val="accent3">
                    <a:lumMod val="75000"/>
                  </a:schemeClr>
                </a:solidFill>
              </a:rPr>
              <a:t>¿</a:t>
            </a:r>
            <a:r>
              <a:rPr lang="es-MX" dirty="0" smtClean="0">
                <a:solidFill>
                  <a:schemeClr val="accent3">
                    <a:lumMod val="75000"/>
                  </a:schemeClr>
                </a:solidFill>
              </a:rPr>
              <a:t>En qué aspectos los materiales derivados del petróleo superan a los de origen natural?</a:t>
            </a:r>
            <a:r>
              <a:rPr lang="es-MX" dirty="0" smtClean="0"/>
              <a:t/>
            </a:r>
            <a:br>
              <a:rPr lang="es-MX" dirty="0" smtClean="0"/>
            </a:br>
            <a:endParaRPr lang="es-MX" dirty="0"/>
          </a:p>
        </p:txBody>
      </p:sp>
      <p:sp>
        <p:nvSpPr>
          <p:cNvPr id="3" name="2 Marcador de contenido"/>
          <p:cNvSpPr>
            <a:spLocks noGrp="1"/>
          </p:cNvSpPr>
          <p:nvPr>
            <p:ph idx="1"/>
          </p:nvPr>
        </p:nvSpPr>
        <p:spPr/>
        <p:txBody>
          <a:bodyPr/>
          <a:lstStyle/>
          <a:p>
            <a:endParaRPr lang="es-MX" dirty="0" smtClean="0"/>
          </a:p>
          <a:p>
            <a:pPr algn="r"/>
            <a:r>
              <a:rPr lang="es-MX" dirty="0" smtClean="0">
                <a:solidFill>
                  <a:schemeClr val="accent3">
                    <a:lumMod val="40000"/>
                    <a:lumOff val="60000"/>
                  </a:schemeClr>
                </a:solidFill>
              </a:rPr>
              <a:t>Los plásticos suelen ser más resistentes que cualquier otro tipo de materiales, más duradero que la madera, etc. Por ejemplo una cubeta de madera se desgasta mas rápido que una de </a:t>
            </a:r>
            <a:r>
              <a:rPr lang="es-MX" dirty="0" smtClean="0">
                <a:solidFill>
                  <a:schemeClr val="accent3">
                    <a:lumMod val="40000"/>
                    <a:lumOff val="60000"/>
                  </a:schemeClr>
                </a:solidFill>
              </a:rPr>
              <a:t>plástico.</a:t>
            </a:r>
            <a:endParaRPr lang="es-MX" dirty="0" smtClean="0">
              <a:solidFill>
                <a:schemeClr val="accent3">
                  <a:lumMod val="40000"/>
                  <a:lumOff val="60000"/>
                </a:schemeClr>
              </a:solidFill>
            </a:endParaRPr>
          </a:p>
          <a:p>
            <a:endParaRPr lang="es-MX" dirty="0"/>
          </a:p>
        </p:txBody>
      </p:sp>
      <p:pic>
        <p:nvPicPr>
          <p:cNvPr id="4098" name="Picture 2" descr="E:\imagenes petroleo\petroleo2.jpg"/>
          <p:cNvPicPr>
            <a:picLocks noChangeAspect="1" noChangeArrowheads="1"/>
          </p:cNvPicPr>
          <p:nvPr/>
        </p:nvPicPr>
        <p:blipFill>
          <a:blip r:embed="rId2"/>
          <a:srcRect/>
          <a:stretch>
            <a:fillRect/>
          </a:stretch>
        </p:blipFill>
        <p:spPr bwMode="auto">
          <a:xfrm>
            <a:off x="857224" y="4357694"/>
            <a:ext cx="3929090" cy="2143116"/>
          </a:xfrm>
          <a:prstGeom prst="rect">
            <a:avLst/>
          </a:prstGeom>
          <a:noFill/>
        </p:spPr>
      </p:pic>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solidFill>
                  <a:schemeClr val="accent6">
                    <a:lumMod val="75000"/>
                  </a:schemeClr>
                </a:solidFill>
              </a:rPr>
              <a:t>Petroquímica</a:t>
            </a:r>
            <a:endParaRPr lang="es-MX" dirty="0">
              <a:solidFill>
                <a:schemeClr val="accent6">
                  <a:lumMod val="75000"/>
                </a:schemeClr>
              </a:solidFill>
            </a:endParaRPr>
          </a:p>
        </p:txBody>
      </p:sp>
      <p:sp>
        <p:nvSpPr>
          <p:cNvPr id="3" name="2 Marcador de contenido"/>
          <p:cNvSpPr>
            <a:spLocks noGrp="1"/>
          </p:cNvSpPr>
          <p:nvPr>
            <p:ph idx="1"/>
          </p:nvPr>
        </p:nvSpPr>
        <p:spPr/>
        <p:txBody>
          <a:bodyPr>
            <a:normAutofit fontScale="77500" lnSpcReduction="20000"/>
          </a:bodyPr>
          <a:lstStyle/>
          <a:p>
            <a:r>
              <a:rPr lang="es-MX" dirty="0" smtClean="0">
                <a:solidFill>
                  <a:schemeClr val="accent6">
                    <a:lumMod val="40000"/>
                    <a:lumOff val="60000"/>
                  </a:schemeClr>
                </a:solidFill>
              </a:rPr>
              <a:t>Petroquímica es la ciencia y la técnica correspondiente a la petroleoquímica. La petroleoquímica es lo perteneciente o relativo a la industria que utiliza el petróleo o el gas natural como materias primas para la obtención de productos químicos. Petroquímica es la extracción de cualquier sustancia química a partir de combustibles fósiles. Estos incluyen combustibles fósiles purificados como el </a:t>
            </a:r>
            <a:r>
              <a:rPr lang="es-MX" dirty="0" smtClean="0">
                <a:solidFill>
                  <a:schemeClr val="accent6">
                    <a:lumMod val="40000"/>
                    <a:lumOff val="60000"/>
                  </a:schemeClr>
                </a:solidFill>
              </a:rPr>
              <a:t>metano</a:t>
            </a:r>
            <a:r>
              <a:rPr lang="es-MX" dirty="0" smtClean="0">
                <a:solidFill>
                  <a:schemeClr val="accent6">
                    <a:lumMod val="40000"/>
                    <a:lumOff val="60000"/>
                  </a:schemeClr>
                </a:solidFill>
              </a:rPr>
              <a:t>, el butano, el propano, la gasolina, el queroseno, el gasoil, el combustible de aviación, así como pesticidas, herbicidas, </a:t>
            </a:r>
            <a:r>
              <a:rPr lang="es-MX" dirty="0" smtClean="0">
                <a:solidFill>
                  <a:schemeClr val="accent6">
                    <a:lumMod val="40000"/>
                    <a:lumOff val="60000"/>
                  </a:schemeClr>
                </a:solidFill>
              </a:rPr>
              <a:t>fertilizantes y </a:t>
            </a:r>
            <a:r>
              <a:rPr lang="es-MX" dirty="0" smtClean="0">
                <a:solidFill>
                  <a:schemeClr val="accent6">
                    <a:lumMod val="40000"/>
                    <a:lumOff val="60000"/>
                  </a:schemeClr>
                </a:solidFill>
              </a:rPr>
              <a:t>otros artículos como los plásticos, el asfalto o las fibras sintéticas. La petroquímica es la industria dedicada a obtener derivados químicos del petróleo y de los gases asociados. Los productos petroquímicos incluyen todas las sustancias químicas que de ahí se derivan.</a:t>
            </a:r>
          </a:p>
          <a:p>
            <a:endParaRPr lang="es-MX" dirty="0" smtClean="0"/>
          </a:p>
          <a:p>
            <a:endParaRPr lang="es-MX" dirty="0" smtClean="0"/>
          </a:p>
          <a:p>
            <a:endParaRPr lang="es-MX" dirty="0" smtClean="0"/>
          </a:p>
          <a:p>
            <a:pPr>
              <a:buNone/>
            </a:pPr>
            <a:endParaRPr lang="es-MX" dirty="0" smtClean="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E:\imagenes petroleo\petroleo.gif"/>
          <p:cNvPicPr>
            <a:picLocks noChangeAspect="1" noChangeArrowheads="1"/>
          </p:cNvPicPr>
          <p:nvPr/>
        </p:nvPicPr>
        <p:blipFill>
          <a:blip r:embed="rId2"/>
          <a:srcRect/>
          <a:stretch>
            <a:fillRect/>
          </a:stretch>
        </p:blipFill>
        <p:spPr bwMode="auto">
          <a:xfrm>
            <a:off x="5357818" y="571480"/>
            <a:ext cx="3248025" cy="5429288"/>
          </a:xfrm>
          <a:prstGeom prst="rect">
            <a:avLst/>
          </a:prstGeom>
          <a:noFill/>
        </p:spPr>
      </p:pic>
      <p:pic>
        <p:nvPicPr>
          <p:cNvPr id="5123" name="Picture 3" descr="E:\imagenes petroleo\petroleo mar.jpg"/>
          <p:cNvPicPr>
            <a:picLocks noChangeAspect="1" noChangeArrowheads="1"/>
          </p:cNvPicPr>
          <p:nvPr/>
        </p:nvPicPr>
        <p:blipFill>
          <a:blip r:embed="rId3"/>
          <a:srcRect/>
          <a:stretch>
            <a:fillRect/>
          </a:stretch>
        </p:blipFill>
        <p:spPr bwMode="auto">
          <a:xfrm>
            <a:off x="714348" y="642918"/>
            <a:ext cx="3771923" cy="5214974"/>
          </a:xfrm>
          <a:prstGeom prst="rect">
            <a:avLst/>
          </a:prstGeom>
          <a:noFill/>
        </p:spPr>
      </p:pic>
    </p:spTree>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err="1" smtClean="0">
                <a:solidFill>
                  <a:schemeClr val="accent1">
                    <a:lumMod val="75000"/>
                  </a:schemeClr>
                </a:solidFill>
              </a:rPr>
              <a:t>Transesterificación</a:t>
            </a:r>
            <a:endParaRPr lang="es-MX" dirty="0">
              <a:solidFill>
                <a:schemeClr val="accent1">
                  <a:lumMod val="75000"/>
                </a:schemeClr>
              </a:solidFill>
            </a:endParaRPr>
          </a:p>
        </p:txBody>
      </p:sp>
      <p:sp>
        <p:nvSpPr>
          <p:cNvPr id="3" name="2 Marcador de contenido"/>
          <p:cNvSpPr>
            <a:spLocks noGrp="1"/>
          </p:cNvSpPr>
          <p:nvPr>
            <p:ph idx="1"/>
          </p:nvPr>
        </p:nvSpPr>
        <p:spPr/>
        <p:txBody>
          <a:bodyPr/>
          <a:lstStyle/>
          <a:p>
            <a:r>
              <a:rPr lang="es-MX" dirty="0" smtClean="0"/>
              <a:t>La </a:t>
            </a:r>
            <a:r>
              <a:rPr lang="es-MX" dirty="0" err="1" smtClean="0"/>
              <a:t>transesterificación</a:t>
            </a:r>
            <a:r>
              <a:rPr lang="es-MX" dirty="0" smtClean="0"/>
              <a:t> es el proceso de intercambiar el grupo </a:t>
            </a:r>
            <a:r>
              <a:rPr lang="es-MX" dirty="0" err="1" smtClean="0"/>
              <a:t>alcoxi</a:t>
            </a:r>
            <a:r>
              <a:rPr lang="es-MX" dirty="0" smtClean="0"/>
              <a:t> de un </a:t>
            </a:r>
            <a:r>
              <a:rPr lang="es-MX" dirty="0" err="1" smtClean="0"/>
              <a:t>éster</a:t>
            </a:r>
            <a:r>
              <a:rPr lang="es-MX" dirty="0" smtClean="0"/>
              <a:t> por otro alcohol. Estas reacciones son frecuentemente catalizadas mediante la adición de un ácido o una base.</a:t>
            </a:r>
          </a:p>
          <a:p>
            <a:endParaRPr lang="es-MX" dirty="0"/>
          </a:p>
        </p:txBody>
      </p:sp>
      <p:pic>
        <p:nvPicPr>
          <p:cNvPr id="6146" name="Picture 2" descr="E:\imagenes petroleo\images.jpg"/>
          <p:cNvPicPr>
            <a:picLocks noChangeAspect="1" noChangeArrowheads="1"/>
          </p:cNvPicPr>
          <p:nvPr/>
        </p:nvPicPr>
        <p:blipFill>
          <a:blip r:embed="rId2"/>
          <a:srcRect/>
          <a:stretch>
            <a:fillRect/>
          </a:stretch>
        </p:blipFill>
        <p:spPr bwMode="auto">
          <a:xfrm>
            <a:off x="2643174" y="4857760"/>
            <a:ext cx="4143404" cy="1571625"/>
          </a:xfrm>
          <a:prstGeom prst="rect">
            <a:avLst/>
          </a:prstGeom>
          <a:noFill/>
        </p:spPr>
      </p:pic>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solidFill>
                  <a:schemeClr val="bg2">
                    <a:lumMod val="60000"/>
                    <a:lumOff val="40000"/>
                  </a:schemeClr>
                </a:solidFill>
              </a:rPr>
              <a:t>¿</a:t>
            </a:r>
            <a:r>
              <a:rPr lang="es-MX" dirty="0" smtClean="0">
                <a:solidFill>
                  <a:schemeClr val="bg2">
                    <a:lumMod val="60000"/>
                    <a:lumOff val="40000"/>
                  </a:schemeClr>
                </a:solidFill>
              </a:rPr>
              <a:t>Cuáles son las ventajas y desventajas del uso de los derivados del petróleo?</a:t>
            </a:r>
            <a:r>
              <a:rPr lang="es-MX" dirty="0" smtClean="0"/>
              <a:t/>
            </a:r>
            <a:br>
              <a:rPr lang="es-MX" dirty="0" smtClean="0"/>
            </a:br>
            <a:endParaRPr lang="es-MX" dirty="0"/>
          </a:p>
        </p:txBody>
      </p:sp>
      <p:sp>
        <p:nvSpPr>
          <p:cNvPr id="3" name="2 Marcador de contenido"/>
          <p:cNvSpPr>
            <a:spLocks noGrp="1"/>
          </p:cNvSpPr>
          <p:nvPr>
            <p:ph idx="1"/>
          </p:nvPr>
        </p:nvSpPr>
        <p:spPr/>
        <p:txBody>
          <a:bodyPr/>
          <a:lstStyle/>
          <a:p>
            <a:endParaRPr lang="es-MX" dirty="0" smtClean="0"/>
          </a:p>
          <a:p>
            <a:endParaRPr lang="es-MX" dirty="0" smtClean="0"/>
          </a:p>
          <a:p>
            <a:pPr algn="r"/>
            <a:r>
              <a:rPr lang="es-MX" dirty="0" smtClean="0"/>
              <a:t>Las ventajas es que así los materiales son mas resistentes y la desventaja seria en que estamos gastando mucho petróleo y por ende estamos contaminando.</a:t>
            </a:r>
            <a:endParaRPr lang="es-MX" dirty="0"/>
          </a:p>
        </p:txBody>
      </p:sp>
      <p:pic>
        <p:nvPicPr>
          <p:cNvPr id="7171" name="Picture 3" descr="E:\imagenes petroleo\petroleo.jpg"/>
          <p:cNvPicPr>
            <a:picLocks noChangeAspect="1" noChangeArrowheads="1"/>
          </p:cNvPicPr>
          <p:nvPr/>
        </p:nvPicPr>
        <p:blipFill>
          <a:blip r:embed="rId2"/>
          <a:srcRect/>
          <a:stretch>
            <a:fillRect/>
          </a:stretch>
        </p:blipFill>
        <p:spPr bwMode="auto">
          <a:xfrm>
            <a:off x="857224" y="4429132"/>
            <a:ext cx="3071834" cy="2156845"/>
          </a:xfrm>
          <a:prstGeom prst="rect">
            <a:avLst/>
          </a:prstGeom>
          <a:noFill/>
        </p:spPr>
      </p:pic>
    </p:spTree>
  </p:cSld>
  <p:clrMapOvr>
    <a:masterClrMapping/>
  </p:clrMapOvr>
  <p:transition>
    <p:wipe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170</TotalTime>
  <Words>531</Words>
  <Application>Microsoft Office PowerPoint</Application>
  <PresentationFormat>Presentación en pantalla (4:3)</PresentationFormat>
  <Paragraphs>37</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Metro</vt:lpstr>
      <vt:lpstr>Diapositiva 0</vt:lpstr>
      <vt:lpstr>Proyecto #9</vt:lpstr>
      <vt:lpstr>Petróleo</vt:lpstr>
      <vt:lpstr>Derivados del petróleo:</vt:lpstr>
      <vt:lpstr>¿En qué aspectos los materiales derivados del petróleo superan a los de origen natural? </vt:lpstr>
      <vt:lpstr>Petroquímica</vt:lpstr>
      <vt:lpstr>Diapositiva 6</vt:lpstr>
      <vt:lpstr>Transesterificación</vt:lpstr>
      <vt:lpstr>¿Cuáles son las ventajas y desventajas del uso de los derivados del petróleo? </vt:lpstr>
      <vt:lpstr>¿Cuáles son los costos ambientales del uso de derivados del petróleo? </vt:lpstr>
      <vt:lpstr>Diapositiva 10</vt:lpstr>
      <vt:lpstr>Diapositiva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0</dc:title>
  <dc:creator>usuario</dc:creator>
  <cp:lastModifiedBy>usuario</cp:lastModifiedBy>
  <cp:revision>20</cp:revision>
  <dcterms:created xsi:type="dcterms:W3CDTF">2011-05-15T23:34:59Z</dcterms:created>
  <dcterms:modified xsi:type="dcterms:W3CDTF">2011-06-21T03:51:27Z</dcterms:modified>
</cp:coreProperties>
</file>